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notesMasterIdLst>
    <p:notesMasterId r:id="rId11"/>
  </p:notesMasterIdLst>
  <p:sldIdLst>
    <p:sldId id="401" r:id="rId2"/>
    <p:sldId id="260" r:id="rId3"/>
    <p:sldId id="426" r:id="rId4"/>
    <p:sldId id="432" r:id="rId5"/>
    <p:sldId id="2377" r:id="rId6"/>
    <p:sldId id="2372" r:id="rId7"/>
    <p:sldId id="2374" r:id="rId8"/>
    <p:sldId id="2383" r:id="rId9"/>
    <p:sldId id="2384" r:id="rId10"/>
  </p:sldIdLst>
  <p:sldSz cx="9144000" cy="6858000" type="screen4x3"/>
  <p:notesSz cx="6875463" cy="10002838"/>
  <p:custDataLst>
    <p:tags r:id="rId12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7CEAD970-06C4-47E2-B11C-C63B7A012663}">
          <p14:sldIdLst>
            <p14:sldId id="401"/>
            <p14:sldId id="260"/>
            <p14:sldId id="426"/>
            <p14:sldId id="432"/>
            <p14:sldId id="2377"/>
            <p14:sldId id="2372"/>
            <p14:sldId id="2374"/>
            <p14:sldId id="2383"/>
            <p14:sldId id="2384"/>
          </p14:sldIdLst>
        </p14:section>
        <p14:section name="Abschnitt ohne Titel" id="{E9796575-017E-47ED-976E-821BCE9702E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77" autoAdjust="0"/>
  </p:normalViewPr>
  <p:slideViewPr>
    <p:cSldViewPr>
      <p:cViewPr>
        <p:scale>
          <a:sx n="84" d="100"/>
          <a:sy n="84" d="100"/>
        </p:scale>
        <p:origin x="82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go Saner" userId="3ba8ee462be514c1" providerId="LiveId" clId="{11BB6FCD-7A07-4509-9745-FBCD15D5E63E}"/>
    <pc:docChg chg="addSld delSld modSld modSection">
      <pc:chgData name="Hugo Saner" userId="3ba8ee462be514c1" providerId="LiveId" clId="{11BB6FCD-7A07-4509-9745-FBCD15D5E63E}" dt="2023-06-27T10:02:02.154" v="161" actId="113"/>
      <pc:docMkLst>
        <pc:docMk/>
      </pc:docMkLst>
      <pc:sldChg chg="del">
        <pc:chgData name="Hugo Saner" userId="3ba8ee462be514c1" providerId="LiveId" clId="{11BB6FCD-7A07-4509-9745-FBCD15D5E63E}" dt="2023-06-27T09:58:11.696" v="0" actId="2696"/>
        <pc:sldMkLst>
          <pc:docMk/>
          <pc:sldMk cId="626826637" sldId="314"/>
        </pc:sldMkLst>
      </pc:sldChg>
      <pc:sldChg chg="modSp new mod">
        <pc:chgData name="Hugo Saner" userId="3ba8ee462be514c1" providerId="LiveId" clId="{11BB6FCD-7A07-4509-9745-FBCD15D5E63E}" dt="2023-06-27T10:02:02.154" v="161" actId="113"/>
        <pc:sldMkLst>
          <pc:docMk/>
          <pc:sldMk cId="2792529406" sldId="2384"/>
        </pc:sldMkLst>
        <pc:spChg chg="mod">
          <ac:chgData name="Hugo Saner" userId="3ba8ee462be514c1" providerId="LiveId" clId="{11BB6FCD-7A07-4509-9745-FBCD15D5E63E}" dt="2023-06-27T10:00:06.952" v="47" actId="20577"/>
          <ac:spMkLst>
            <pc:docMk/>
            <pc:sldMk cId="2792529406" sldId="2384"/>
            <ac:spMk id="2" creationId="{59BCACEE-C09A-748A-9BDD-480B1B95AB30}"/>
          </ac:spMkLst>
        </pc:spChg>
        <pc:spChg chg="mod">
          <ac:chgData name="Hugo Saner" userId="3ba8ee462be514c1" providerId="LiveId" clId="{11BB6FCD-7A07-4509-9745-FBCD15D5E63E}" dt="2023-06-27T10:02:02.154" v="161" actId="113"/>
          <ac:spMkLst>
            <pc:docMk/>
            <pc:sldMk cId="2792529406" sldId="2384"/>
            <ac:spMk id="3" creationId="{125BC1F7-51B1-566C-80C3-1793EE38372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9367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94506" y="0"/>
            <a:ext cx="2979367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10FE77F0-FA14-48BD-BC82-C05731A02D3F}" type="datetimeFigureOut">
              <a:rPr lang="de-CH" smtClean="0"/>
              <a:t>05.07.2023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7547" y="4751349"/>
            <a:ext cx="5500370" cy="450127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500960"/>
            <a:ext cx="2979367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94506" y="9500960"/>
            <a:ext cx="2979367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7FC576AF-B799-4FF6-A555-CEFC6A25FD7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9194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11472-560B-4AFE-BE22-46BAA7A00F84}" type="slidenum">
              <a:rPr lang="de-CH" smtClean="0"/>
              <a:pPr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93307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D3B3-B5ED-47E0-8F6D-9D577E92893A}" type="datetimeFigureOut">
              <a:rPr lang="de-CH" smtClean="0"/>
              <a:t>05.07.2023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3EE6-8F6F-4805-AD68-635194D6C94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61479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D3B3-B5ED-47E0-8F6D-9D577E92893A}" type="datetimeFigureOut">
              <a:rPr lang="de-CH" smtClean="0"/>
              <a:t>05.07.2023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3EE6-8F6F-4805-AD68-635194D6C94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11471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D3B3-B5ED-47E0-8F6D-9D577E92893A}" type="datetimeFigureOut">
              <a:rPr lang="de-CH" smtClean="0"/>
              <a:t>05.07.2023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3EE6-8F6F-4805-AD68-635194D6C94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94201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3494086-56A8-4CF3-BD77-93DA4CBB329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5430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D3B3-B5ED-47E0-8F6D-9D577E92893A}" type="datetimeFigureOut">
              <a:rPr lang="de-CH" smtClean="0"/>
              <a:t>05.07.2023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3EE6-8F6F-4805-AD68-635194D6C94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5100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D3B3-B5ED-47E0-8F6D-9D577E92893A}" type="datetimeFigureOut">
              <a:rPr lang="de-CH" smtClean="0"/>
              <a:t>05.07.2023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3EE6-8F6F-4805-AD68-635194D6C94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73568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D3B3-B5ED-47E0-8F6D-9D577E92893A}" type="datetimeFigureOut">
              <a:rPr lang="de-CH" smtClean="0"/>
              <a:t>05.07.2023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3EE6-8F6F-4805-AD68-635194D6C94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8573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D3B3-B5ED-47E0-8F6D-9D577E92893A}" type="datetimeFigureOut">
              <a:rPr lang="de-CH" smtClean="0"/>
              <a:t>05.07.2023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3EE6-8F6F-4805-AD68-635194D6C94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5338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D3B3-B5ED-47E0-8F6D-9D577E92893A}" type="datetimeFigureOut">
              <a:rPr lang="de-CH" smtClean="0"/>
              <a:t>05.07.2023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3EE6-8F6F-4805-AD68-635194D6C94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36729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D3B3-B5ED-47E0-8F6D-9D577E92893A}" type="datetimeFigureOut">
              <a:rPr lang="de-CH" smtClean="0"/>
              <a:t>05.07.2023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3EE6-8F6F-4805-AD68-635194D6C94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9496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D3B3-B5ED-47E0-8F6D-9D577E92893A}" type="datetimeFigureOut">
              <a:rPr lang="de-CH" smtClean="0"/>
              <a:t>05.07.2023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3EE6-8F6F-4805-AD68-635194D6C94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02957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D3B3-B5ED-47E0-8F6D-9D577E92893A}" type="datetimeFigureOut">
              <a:rPr lang="de-CH" smtClean="0"/>
              <a:t>05.07.2023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3EE6-8F6F-4805-AD68-635194D6C94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7268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5D3B3-B5ED-47E0-8F6D-9D577E92893A}" type="datetimeFigureOut">
              <a:rPr lang="de-CH" smtClean="0"/>
              <a:t>05.07.2023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D3EE6-8F6F-4805-AD68-635194D6C94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58172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wissprevent.ch/iris" TargetMode="External"/><Relationship Id="rId2" Type="http://schemas.openxmlformats.org/officeDocument/2006/relationships/hyperlink" Target="http://www.swissprevent.ch/Fortbildu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ris.swissprevent.ch/fr" TargetMode="External"/><Relationship Id="rId4" Type="http://schemas.openxmlformats.org/officeDocument/2006/relationships/hyperlink" Target="https://iris.swissprevent.ch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43608" y="3789040"/>
            <a:ext cx="6728792" cy="2736304"/>
          </a:xfrm>
        </p:spPr>
        <p:txBody>
          <a:bodyPr>
            <a:normAutofit/>
          </a:bodyPr>
          <a:lstStyle/>
          <a:p>
            <a:r>
              <a:rPr lang="de-CH" sz="2400" dirty="0">
                <a:latin typeface="Calibri" panose="020F0502020204030204" pitchFamily="34" charset="0"/>
                <a:cs typeface="Calibri" panose="020F0502020204030204" pitchFamily="34" charset="0"/>
              </a:rPr>
              <a:t>   Interdisziplinäre Prävention </a:t>
            </a:r>
          </a:p>
          <a:p>
            <a:r>
              <a:rPr lang="de-CH" sz="2400" dirty="0">
                <a:latin typeface="Calibri" panose="020F0502020204030204" pitchFamily="34" charset="0"/>
                <a:cs typeface="Calibri" panose="020F0502020204030204" pitchFamily="34" charset="0"/>
              </a:rPr>
              <a:t>   in der Gesundheitsförderung</a:t>
            </a:r>
          </a:p>
          <a:p>
            <a:endParaRPr lang="de-CH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CH" sz="1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CH" sz="1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CH" sz="1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CH" sz="1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CH" sz="1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-108520" y="2204864"/>
            <a:ext cx="10225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50645" indent="-1191260">
              <a:spcAft>
                <a:spcPts val="0"/>
              </a:spcAft>
              <a:tabLst>
                <a:tab pos="114300" algn="l"/>
                <a:tab pos="1350645" algn="l"/>
              </a:tabLst>
            </a:pPr>
            <a:r>
              <a:rPr lang="de-CH"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</a:t>
            </a:r>
            <a:r>
              <a:rPr lang="de-CH" sz="48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swissprevent.ch</a:t>
            </a:r>
            <a:endParaRPr lang="de-CH" sz="4800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920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988840"/>
            <a:ext cx="4320480" cy="1287016"/>
          </a:xfrm>
        </p:spPr>
        <p:txBody>
          <a:bodyPr>
            <a:normAutofit/>
          </a:bodyPr>
          <a:lstStyle/>
          <a:p>
            <a:r>
              <a:rPr lang="de-CH" sz="2400" dirty="0"/>
              <a:t>                    </a:t>
            </a:r>
            <a:endParaRPr lang="de-CH" sz="1400" b="1" dirty="0">
              <a:latin typeface="Arial Rounded MT Bold" panose="020F0704030504030204" pitchFamily="34" charset="0"/>
            </a:endParaRPr>
          </a:p>
        </p:txBody>
      </p:sp>
      <p:pic>
        <p:nvPicPr>
          <p:cNvPr id="5" name="image45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1" y="2852936"/>
            <a:ext cx="1835697" cy="3273227"/>
          </a:xfrm>
          <a:prstGeom prst="rect">
            <a:avLst/>
          </a:prstGeom>
        </p:spPr>
      </p:pic>
      <p:pic>
        <p:nvPicPr>
          <p:cNvPr id="4" name="image4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9633" y="1565920"/>
            <a:ext cx="1800200" cy="1287016"/>
          </a:xfrm>
          <a:prstGeom prst="rect">
            <a:avLst/>
          </a:prstGeom>
        </p:spPr>
      </p:pic>
      <p:pic>
        <p:nvPicPr>
          <p:cNvPr id="6" name="image46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55976" y="1325880"/>
            <a:ext cx="2808312" cy="4206240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971599" y="629980"/>
            <a:ext cx="69127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Was </a:t>
            </a:r>
            <a:r>
              <a:rPr lang="en-US" b="1" dirty="0" err="1">
                <a:solidFill>
                  <a:srgbClr val="00B0F0"/>
                </a:solidFill>
              </a:rPr>
              <a:t>macht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uns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gesund</a:t>
            </a:r>
            <a:endParaRPr lang="de-CH" dirty="0">
              <a:solidFill>
                <a:srgbClr val="00B0F0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 rot="10800000" flipV="1">
            <a:off x="3923928" y="625094"/>
            <a:ext cx="4538058" cy="369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Was </a:t>
            </a:r>
            <a:r>
              <a:rPr lang="en-US" b="1" dirty="0" err="1">
                <a:solidFill>
                  <a:srgbClr val="00B0F0"/>
                </a:solidFill>
              </a:rPr>
              <a:t>geben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wir</a:t>
            </a:r>
            <a:r>
              <a:rPr lang="en-US" b="1" dirty="0">
                <a:solidFill>
                  <a:srgbClr val="00B0F0"/>
                </a:solidFill>
              </a:rPr>
              <a:t> für die Gesundheit </a:t>
            </a:r>
            <a:r>
              <a:rPr lang="en-US" b="1" dirty="0" err="1">
                <a:solidFill>
                  <a:srgbClr val="00B0F0"/>
                </a:solidFill>
              </a:rPr>
              <a:t>aus</a:t>
            </a:r>
            <a:endParaRPr lang="de-CH" dirty="0">
              <a:solidFill>
                <a:srgbClr val="00B0F0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 rot="10800000" flipV="1">
            <a:off x="4860032" y="5859353"/>
            <a:ext cx="20162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>
                <a:solidFill>
                  <a:srgbClr val="00B0F0"/>
                </a:solidFill>
              </a:rPr>
              <a:t>Gesundheits-Förderung</a:t>
            </a:r>
            <a:r>
              <a:rPr lang="en-US" sz="1200" b="1" dirty="0">
                <a:solidFill>
                  <a:srgbClr val="00B0F0"/>
                </a:solidFill>
              </a:rPr>
              <a:t> 4%</a:t>
            </a:r>
            <a:endParaRPr lang="de-CH" sz="1200" dirty="0">
              <a:solidFill>
                <a:srgbClr val="00B0F0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95E7FE5-93B2-4CF7-8985-46F0B6F4328B}"/>
              </a:ext>
            </a:extLst>
          </p:cNvPr>
          <p:cNvSpPr txBox="1"/>
          <p:nvPr/>
        </p:nvSpPr>
        <p:spPr>
          <a:xfrm>
            <a:off x="1486920" y="2276872"/>
            <a:ext cx="1944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 Rounded MT Bold" panose="020F0704030504030204" pitchFamily="34" charset="0"/>
              </a:rPr>
              <a:t>  </a:t>
            </a:r>
            <a:r>
              <a:rPr lang="de-DE" sz="1200" dirty="0" err="1">
                <a:latin typeface="Arial Rounded MT Bold" panose="020F0704030504030204" pitchFamily="34" charset="0"/>
              </a:rPr>
              <a:t>Genetics</a:t>
            </a:r>
            <a:r>
              <a:rPr lang="de-DE" sz="1200" dirty="0">
                <a:latin typeface="Arial Rounded MT Bold" panose="020F0704030504030204" pitchFamily="34" charset="0"/>
              </a:rPr>
              <a:t> 20%</a:t>
            </a:r>
            <a:endParaRPr lang="de-CH" sz="1200" dirty="0">
              <a:latin typeface="Arial Rounded MT Bold" panose="020F070403050403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F443CC7-D5A7-4579-B200-87BE026BD254}"/>
              </a:ext>
            </a:extLst>
          </p:cNvPr>
          <p:cNvSpPr txBox="1"/>
          <p:nvPr/>
        </p:nvSpPr>
        <p:spPr>
          <a:xfrm>
            <a:off x="7020272" y="2553871"/>
            <a:ext cx="2160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b="1" dirty="0">
                <a:solidFill>
                  <a:srgbClr val="FF0000"/>
                </a:solidFill>
              </a:rPr>
              <a:t>Schweiz</a:t>
            </a:r>
          </a:p>
          <a:p>
            <a:r>
              <a:rPr lang="de-CH" sz="3200" b="1" dirty="0">
                <a:solidFill>
                  <a:srgbClr val="FF0000"/>
                </a:solidFill>
              </a:rPr>
              <a:t>98%</a:t>
            </a:r>
          </a:p>
        </p:txBody>
      </p:sp>
    </p:spTree>
    <p:extLst>
      <p:ext uri="{BB962C8B-B14F-4D97-AF65-F5344CB8AC3E}">
        <p14:creationId xmlns:p14="http://schemas.microsoft.com/office/powerpoint/2010/main" val="1186946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558608" cy="1019200"/>
          </a:xfrm>
        </p:spPr>
        <p:txBody>
          <a:bodyPr/>
          <a:lstStyle/>
          <a:p>
            <a:r>
              <a:rPr lang="de-CH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swissprevent.ch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127384" y="980728"/>
            <a:ext cx="9036496" cy="2016224"/>
          </a:xfrm>
        </p:spPr>
        <p:txBody>
          <a:bodyPr/>
          <a:lstStyle/>
          <a:p>
            <a:pPr marL="0" indent="0" algn="ctr">
              <a:buNone/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Interdisziplinäres Netzwerk</a:t>
            </a:r>
          </a:p>
          <a:p>
            <a:pPr marL="0" indent="0" algn="ctr">
              <a:buNone/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zur Förderung der Prävention in der Versorgung </a:t>
            </a:r>
            <a:b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mit 14 med. Fachgesellschaften und Berufsverbänden </a:t>
            </a:r>
            <a:r>
              <a:rPr lang="de-CH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CH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2800" dirty="0">
                <a:latin typeface="Calibri" panose="020F0502020204030204" pitchFamily="34" charset="0"/>
                <a:cs typeface="Calibri" panose="020F0502020204030204" pitchFamily="34" charset="0"/>
              </a:rPr>
              <a:t>&gt;35’000 Mitglieder</a:t>
            </a:r>
            <a:endParaRPr lang="de-CH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468972"/>
            <a:ext cx="6386704" cy="426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1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395536" y="188640"/>
            <a:ext cx="8352928" cy="64807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CH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Medizinische Fachgesellschaften und Berufsverbände </a:t>
            </a:r>
          </a:p>
          <a:p>
            <a:pPr marL="0" indent="0">
              <a:buNone/>
            </a:pPr>
            <a:endParaRPr lang="de-CH" sz="3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CH" sz="2200" dirty="0">
                <a:latin typeface="Calibri" panose="020F0502020204030204" pitchFamily="34" charset="0"/>
                <a:cs typeface="Calibri" panose="020F0502020204030204" pitchFamily="34" charset="0"/>
              </a:rPr>
              <a:t>Schweizerische Gesellschaft für Allgemein Innere Medizin SGAIM</a:t>
            </a:r>
          </a:p>
          <a:p>
            <a:r>
              <a:rPr lang="de-CH" sz="2200" dirty="0">
                <a:latin typeface="Calibri" panose="020F0502020204030204" pitchFamily="34" charset="0"/>
                <a:cs typeface="Calibri" panose="020F0502020204030204" pitchFamily="34" charset="0"/>
              </a:rPr>
              <a:t>Schweizerische Gesellschaft für Angiologie SGA</a:t>
            </a:r>
          </a:p>
          <a:p>
            <a:r>
              <a:rPr lang="de-CH" sz="2200" dirty="0">
                <a:latin typeface="Calibri" panose="020F0502020204030204" pitchFamily="34" charset="0"/>
                <a:cs typeface="Calibri" panose="020F0502020204030204" pitchFamily="34" charset="0"/>
              </a:rPr>
              <a:t>Schweizerische Gesellschaft für Endokrinologie und Diabetologie SGED</a:t>
            </a:r>
          </a:p>
          <a:p>
            <a:r>
              <a:rPr lang="de-CH" sz="2200" dirty="0">
                <a:latin typeface="Calibri" panose="020F0502020204030204" pitchFamily="34" charset="0"/>
                <a:cs typeface="Calibri" panose="020F0502020204030204" pitchFamily="34" charset="0"/>
              </a:rPr>
              <a:t>Schweizerische Gesellschaft für Kardiologie SCPRS/SGK</a:t>
            </a:r>
          </a:p>
          <a:p>
            <a:r>
              <a:rPr lang="de-CH" sz="2200" dirty="0">
                <a:latin typeface="Calibri" panose="020F0502020204030204" pitchFamily="34" charset="0"/>
                <a:cs typeface="Calibri" panose="020F0502020204030204" pitchFamily="34" charset="0"/>
              </a:rPr>
              <a:t>Schweizerische Gesellschaft für Neurologie SNG</a:t>
            </a:r>
          </a:p>
          <a:p>
            <a:r>
              <a:rPr lang="de-CH" sz="2200" dirty="0">
                <a:latin typeface="Calibri" panose="020F0502020204030204" pitchFamily="34" charset="0"/>
                <a:cs typeface="Calibri" panose="020F0502020204030204" pitchFamily="34" charset="0"/>
              </a:rPr>
              <a:t>Schweizerische Hirnschlag-Gesellschaft SHG</a:t>
            </a:r>
          </a:p>
          <a:p>
            <a:r>
              <a:rPr lang="de-CH" sz="2200" dirty="0">
                <a:latin typeface="Calibri" panose="020F0502020204030204" pitchFamily="34" charset="0"/>
                <a:cs typeface="Calibri" panose="020F0502020204030204" pitchFamily="34" charset="0"/>
              </a:rPr>
              <a:t>Swiss Cardiovascular </a:t>
            </a:r>
            <a:r>
              <a:rPr lang="de-CH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Therapists</a:t>
            </a:r>
            <a:r>
              <a:rPr lang="de-CH" sz="2200" dirty="0">
                <a:latin typeface="Calibri" panose="020F0502020204030204" pitchFamily="34" charset="0"/>
                <a:cs typeface="Calibri" panose="020F0502020204030204" pitchFamily="34" charset="0"/>
              </a:rPr>
              <a:t> SCT  </a:t>
            </a:r>
          </a:p>
          <a:p>
            <a:r>
              <a:rPr lang="de-CH" sz="2200" dirty="0">
                <a:latin typeface="Calibri" panose="020F0502020204030204" pitchFamily="34" charset="0"/>
                <a:cs typeface="Calibri" panose="020F0502020204030204" pitchFamily="34" charset="0"/>
              </a:rPr>
              <a:t>Föderation der Schweizer Psychologinnen und Psychologen FSP</a:t>
            </a:r>
          </a:p>
          <a:p>
            <a:r>
              <a:rPr lang="de-CH" sz="2200" dirty="0">
                <a:latin typeface="Calibri" panose="020F0502020204030204" pitchFamily="34" charset="0"/>
                <a:cs typeface="Calibri" panose="020F0502020204030204" pitchFamily="34" charset="0"/>
              </a:rPr>
              <a:t>Schweizerischer Verein für Pflegewissenschaften </a:t>
            </a:r>
            <a:r>
              <a:rPr lang="de-CH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vfp-apsi</a:t>
            </a:r>
            <a:endParaRPr lang="de-CH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CH" sz="2200" dirty="0">
                <a:latin typeface="Calibri" panose="020F0502020204030204" pitchFamily="34" charset="0"/>
                <a:cs typeface="Calibri" panose="020F0502020204030204" pitchFamily="34" charset="0"/>
              </a:rPr>
              <a:t>Schweizerischer Verband der Ernährungsberater/innen SVDE-ASDD</a:t>
            </a:r>
          </a:p>
          <a:p>
            <a:r>
              <a:rPr lang="de-CH" sz="2200" dirty="0">
                <a:latin typeface="Calibri" panose="020F0502020204030204" pitchFamily="34" charset="0"/>
                <a:cs typeface="Calibri" panose="020F0502020204030204" pitchFamily="34" charset="0"/>
              </a:rPr>
              <a:t>Schweizerische Interessengruppe für Diabetesfachberatung SIDB GICID</a:t>
            </a:r>
          </a:p>
          <a:p>
            <a:r>
              <a:rPr lang="de-CH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Physioswiss</a:t>
            </a:r>
            <a:endParaRPr lang="de-CH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CH" sz="2200" dirty="0">
                <a:latin typeface="Calibri" panose="020F0502020204030204" pitchFamily="34" charset="0"/>
                <a:cs typeface="Calibri" panose="020F0502020204030204" pitchFamily="34" charset="0"/>
              </a:rPr>
              <a:t>Schweizerische Gesellschaft für Gesundheitspsychologie </a:t>
            </a:r>
            <a:r>
              <a:rPr lang="de-CH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SGGPsy</a:t>
            </a:r>
            <a:endParaRPr lang="de-CH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CH" sz="2200" dirty="0">
                <a:latin typeface="Calibri" panose="020F0502020204030204" pitchFamily="34" charset="0"/>
                <a:cs typeface="Calibri" panose="020F0502020204030204" pitchFamily="34" charset="0"/>
              </a:rPr>
              <a:t>Interessengruppe Swiss </a:t>
            </a:r>
            <a:r>
              <a:rPr lang="de-CH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ANP</a:t>
            </a:r>
          </a:p>
          <a:p>
            <a:r>
              <a:rPr lang="de-CH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Allianz </a:t>
            </a:r>
            <a:r>
              <a:rPr lang="de-CH" sz="2200" smtClean="0">
                <a:latin typeface="Calibri" panose="020F0502020204030204" pitchFamily="34" charset="0"/>
                <a:cs typeface="Calibri" panose="020F0502020204030204" pitchFamily="34" charset="0"/>
              </a:rPr>
              <a:t>Adipositas Schweiz</a:t>
            </a:r>
            <a:endParaRPr lang="de-CH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91371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DBAE96-78E2-F075-2D60-2E1F100BD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sz="3100" dirty="0">
                <a:solidFill>
                  <a:srgbClr val="FF0000"/>
                </a:solidFill>
                <a:latin typeface="+mn-lt"/>
              </a:rPr>
              <a:t>swissprevent.ch</a:t>
            </a:r>
            <a:r>
              <a:rPr lang="de-CH" dirty="0"/>
              <a:t/>
            </a:r>
            <a:br>
              <a:rPr lang="de-CH" dirty="0"/>
            </a:br>
            <a:r>
              <a:rPr lang="de-CH" dirty="0"/>
              <a:t/>
            </a:r>
            <a:br>
              <a:rPr lang="de-CH" dirty="0"/>
            </a:br>
            <a:r>
              <a:rPr lang="de-CH" dirty="0"/>
              <a:t>Neue Herausforderungen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C93BEB-926E-4FFA-7418-CCB767A0D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76871"/>
            <a:ext cx="7886700" cy="3900091"/>
          </a:xfrm>
        </p:spPr>
        <p:txBody>
          <a:bodyPr/>
          <a:lstStyle/>
          <a:p>
            <a:r>
              <a:rPr lang="de-CH" dirty="0"/>
              <a:t>Hauptfokus von stationär zu ambulant verschieben entlang dem Gesundheitspfad</a:t>
            </a:r>
          </a:p>
          <a:p>
            <a:r>
              <a:rPr lang="de-CH" dirty="0"/>
              <a:t>Förderung der Bedeutung und damit der Finanzierung der Prävention</a:t>
            </a:r>
          </a:p>
          <a:p>
            <a:r>
              <a:rPr lang="de-CH" dirty="0">
                <a:solidFill>
                  <a:srgbClr val="FF0000"/>
                </a:solidFill>
              </a:rPr>
              <a:t>Förderung eines Ressourcen-orientierten Ansatzes in der Prävention</a:t>
            </a:r>
            <a:r>
              <a:rPr lang="de-DE" dirty="0">
                <a:solidFill>
                  <a:srgbClr val="FF0000"/>
                </a:solidFill>
              </a:rPr>
              <a:t> mit Hilfe der Digitalisierung und der Telemedizin, Schaffung entsprechender Angebote (z.B. IRIS)</a:t>
            </a:r>
          </a:p>
          <a:p>
            <a:r>
              <a:rPr lang="de-DE" dirty="0"/>
              <a:t>Patienten-Involvierter Ansatz in der Gesundheitsförderung (PPI)</a:t>
            </a:r>
          </a:p>
          <a:p>
            <a:r>
              <a:rPr lang="de-DE" dirty="0"/>
              <a:t>Neue Risikofaktoren: Schlafstörungen, sitzende Arbeit, Bildschirmzeit</a:t>
            </a:r>
          </a:p>
          <a:p>
            <a:r>
              <a:rPr lang="de-DE" dirty="0"/>
              <a:t>Fake News als glaubwürdige interprofessionelle Organisation entgegentreten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31055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5A33E0D-ABD7-2A24-C62A-01C9354D1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" y="566508"/>
            <a:ext cx="3223270" cy="233978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F71668A-44D0-BBC1-9E5A-2DBE7FA16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586A24-4881-5B0F-C0E1-DD79D9866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D1ACE57-3B32-8468-0497-1D5EA344EC0B}"/>
              </a:ext>
            </a:extLst>
          </p:cNvPr>
          <p:cNvSpPr txBox="1"/>
          <p:nvPr/>
        </p:nvSpPr>
        <p:spPr>
          <a:xfrm>
            <a:off x="4860032" y="1412776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>
                <a:solidFill>
                  <a:srgbClr val="00B0F0"/>
                </a:solidFill>
              </a:rPr>
              <a:t>Vertrauensverlust</a:t>
            </a:r>
            <a:r>
              <a:rPr lang="de-CH" sz="2400" dirty="0"/>
              <a:t> </a:t>
            </a:r>
            <a:r>
              <a:rPr lang="de-CH" sz="2400" dirty="0">
                <a:solidFill>
                  <a:srgbClr val="00B0F0"/>
                </a:solidFill>
              </a:rPr>
              <a:t>eines der grössten Risken für das Gesundheitswesen</a:t>
            </a:r>
            <a:endParaRPr lang="de-DE" sz="2400" dirty="0">
              <a:solidFill>
                <a:srgbClr val="00B0F0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22B0D94-D296-D006-07D3-400FD1FDDAAF}"/>
              </a:ext>
            </a:extLst>
          </p:cNvPr>
          <p:cNvSpPr txBox="1"/>
          <p:nvPr/>
        </p:nvSpPr>
        <p:spPr>
          <a:xfrm>
            <a:off x="827584" y="3933056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Fake-News beeinflussen auch das Verhalten von Gesundheitsfachpersonen</a:t>
            </a:r>
            <a:endParaRPr lang="de-DE" dirty="0"/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EFF8D956-417A-2EE0-DCCC-8DFB9E21BA65}"/>
              </a:ext>
            </a:extLst>
          </p:cNvPr>
          <p:cNvSpPr/>
          <p:nvPr/>
        </p:nvSpPr>
        <p:spPr>
          <a:xfrm rot="1737851">
            <a:off x="3851920" y="4725144"/>
            <a:ext cx="914400" cy="307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3BDDB9F-5380-E1FB-AC25-72AB2180E176}"/>
              </a:ext>
            </a:extLst>
          </p:cNvPr>
          <p:cNvSpPr txBox="1"/>
          <p:nvPr/>
        </p:nvSpPr>
        <p:spPr>
          <a:xfrm>
            <a:off x="4860032" y="4293096"/>
            <a:ext cx="33843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Es gibt viele Beispiele:</a:t>
            </a:r>
          </a:p>
          <a:p>
            <a:endParaRPr lang="de-CH" dirty="0"/>
          </a:p>
          <a:p>
            <a:r>
              <a:rPr lang="de-CH" dirty="0"/>
              <a:t>-Fakten versus Mythen in der </a:t>
            </a:r>
          </a:p>
          <a:p>
            <a:r>
              <a:rPr lang="de-CH" dirty="0"/>
              <a:t> Ernährung</a:t>
            </a:r>
          </a:p>
          <a:p>
            <a:r>
              <a:rPr lang="de-DE" dirty="0"/>
              <a:t>-Nebenwirkung von Impfungen</a:t>
            </a:r>
          </a:p>
          <a:p>
            <a:r>
              <a:rPr lang="de-DE" dirty="0"/>
              <a:t>-alternative meist teure Therapien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707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348375-9255-F13D-CFFA-2561F6FD2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75749E9B-4C46-4860-D13B-AEB66C3AA3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883" y="934914"/>
            <a:ext cx="6101060" cy="4896544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A1850D0-F63D-AE7E-D9D4-CBA4987E84A3}"/>
              </a:ext>
            </a:extLst>
          </p:cNvPr>
          <p:cNvSpPr txBox="1"/>
          <p:nvPr/>
        </p:nvSpPr>
        <p:spPr>
          <a:xfrm>
            <a:off x="5868144" y="2924944"/>
            <a:ext cx="2952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00B0F0"/>
                </a:solidFill>
              </a:rPr>
              <a:t>Neue Ausrichtung</a:t>
            </a:r>
          </a:p>
          <a:p>
            <a:r>
              <a:rPr lang="de-CH" dirty="0">
                <a:solidFill>
                  <a:srgbClr val="00B0F0"/>
                </a:solidFill>
              </a:rPr>
              <a:t>der Krankenkassen</a:t>
            </a:r>
          </a:p>
          <a:p>
            <a:endParaRPr lang="de-CH" dirty="0">
              <a:solidFill>
                <a:srgbClr val="00B0F0"/>
              </a:solidFill>
            </a:endParaRPr>
          </a:p>
          <a:p>
            <a:r>
              <a:rPr lang="de-CH" dirty="0">
                <a:solidFill>
                  <a:srgbClr val="00B0F0"/>
                </a:solidFill>
              </a:rPr>
              <a:t>Prävention entlang des Gesundheitspfades:</a:t>
            </a:r>
          </a:p>
          <a:p>
            <a:r>
              <a:rPr lang="de-CH" dirty="0">
                <a:solidFill>
                  <a:srgbClr val="00B0F0"/>
                </a:solidFill>
              </a:rPr>
              <a:t>Herausforderung</a:t>
            </a:r>
          </a:p>
          <a:p>
            <a:r>
              <a:rPr lang="de-CH" dirty="0">
                <a:solidFill>
                  <a:srgbClr val="00B0F0"/>
                </a:solidFill>
              </a:rPr>
              <a:t>und </a:t>
            </a:r>
            <a:r>
              <a:rPr lang="de-CH" b="1" dirty="0">
                <a:solidFill>
                  <a:srgbClr val="00B0F0"/>
                </a:solidFill>
              </a:rPr>
              <a:t>Chance</a:t>
            </a:r>
            <a:r>
              <a:rPr lang="de-CH" dirty="0">
                <a:solidFill>
                  <a:srgbClr val="00B0F0"/>
                </a:solidFill>
              </a:rPr>
              <a:t> für die</a:t>
            </a:r>
          </a:p>
          <a:p>
            <a:r>
              <a:rPr lang="de-CH" dirty="0">
                <a:solidFill>
                  <a:srgbClr val="00B0F0"/>
                </a:solidFill>
              </a:rPr>
              <a:t>Prävention in der Versorgung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A13F58F-C290-9BB1-6BC1-0D39D828CF86}"/>
              </a:ext>
            </a:extLst>
          </p:cNvPr>
          <p:cNvSpPr txBox="1"/>
          <p:nvPr/>
        </p:nvSpPr>
        <p:spPr>
          <a:xfrm>
            <a:off x="6012160" y="6021288"/>
            <a:ext cx="17363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dirty="0"/>
              <a:t>SANITAS Health Forecast</a:t>
            </a:r>
          </a:p>
          <a:p>
            <a:r>
              <a:rPr lang="de-CH" sz="1000" dirty="0"/>
              <a:t>Krankenkasse </a:t>
            </a:r>
            <a:r>
              <a:rPr lang="de-CH" sz="1000" dirty="0" err="1"/>
              <a:t>Sanitas</a:t>
            </a:r>
            <a:endParaRPr lang="de-CH" sz="1000" dirty="0"/>
          </a:p>
          <a:p>
            <a:r>
              <a:rPr lang="de-CH" sz="1000" dirty="0"/>
              <a:t>Zu bestellen online, via E-Mail</a:t>
            </a:r>
          </a:p>
          <a:p>
            <a:r>
              <a:rPr lang="de-CH" sz="1000" dirty="0"/>
              <a:t>Oder per </a:t>
            </a:r>
            <a:r>
              <a:rPr lang="de-CH" sz="1000" dirty="0" err="1"/>
              <a:t>Tf</a:t>
            </a:r>
            <a:r>
              <a:rPr lang="de-CH" sz="1000" dirty="0"/>
              <a:t> 044 368 33 68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158966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FABF80-5675-4233-8BC2-6347C4979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err="1"/>
              <a:t>Paradigm</a:t>
            </a:r>
            <a:r>
              <a:rPr lang="de-DE" sz="2800" dirty="0"/>
              <a:t> Shift in der Präventionsberatung</a:t>
            </a:r>
            <a:endParaRPr lang="de-CH" sz="28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74A6AB-AA07-4A9F-B180-7A1C0C176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 err="1"/>
              <a:t>Paradigm</a:t>
            </a:r>
            <a:r>
              <a:rPr lang="de-DE" dirty="0"/>
              <a:t> </a:t>
            </a:r>
          </a:p>
          <a:p>
            <a:endParaRPr lang="de-DE" dirty="0"/>
          </a:p>
          <a:p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knowledge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</a:t>
            </a:r>
            <a:r>
              <a:rPr lang="de-DE" dirty="0" err="1"/>
              <a:t>recommendation</a:t>
            </a:r>
            <a:endParaRPr lang="de-DE" dirty="0"/>
          </a:p>
          <a:p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9739368-12C1-4C9F-9944-98C15A59F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6792"/>
            <a:ext cx="9144000" cy="495965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31437E3-5574-4345-B930-FF818F0802A4}"/>
              </a:ext>
            </a:extLst>
          </p:cNvPr>
          <p:cNvSpPr txBox="1"/>
          <p:nvPr/>
        </p:nvSpPr>
        <p:spPr>
          <a:xfrm>
            <a:off x="251520" y="2060848"/>
            <a:ext cx="3384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Von Wissens-basierter Beratung zur Entwicklung eines Personen-zentrierten Gesundheitsprojektes 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09133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BCACEE-C09A-748A-9BDD-480B1B95A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Interdisziplinäres Beratungs-Tool IRIS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5BC1F7-51B1-566C-80C3-1793EE383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>
                <a:latin typeface="Arial" panose="020B0604020202020204" pitchFamily="34" charset="0"/>
                <a:ea typeface="Times New Roman" panose="02020603050405020304" pitchFamily="18" charset="0"/>
              </a:rPr>
              <a:t>Über die</a:t>
            </a:r>
            <a:r>
              <a:rPr lang="de-D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Website besteht die Möglichkeit, direkt über die Navigation zur Fortbildung zu gelangen oder direkt</a:t>
            </a:r>
          </a:p>
          <a:p>
            <a:r>
              <a:rPr lang="de-D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via </a:t>
            </a:r>
            <a:r>
              <a:rPr lang="de-DE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www.swissprevent.ch/Fortbildung</a:t>
            </a:r>
            <a:r>
              <a:rPr lang="de-D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und/oder </a:t>
            </a:r>
            <a:r>
              <a:rPr lang="de-DE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www.swissprevent.ch/iris</a:t>
            </a:r>
            <a:r>
              <a:rPr lang="de-D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Die direkten Links zur App lauten wie folgt: 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(d): </a:t>
            </a:r>
            <a:r>
              <a:rPr lang="de-DE" sz="1800" u="sng" dirty="0">
                <a:solidFill>
                  <a:srgbClr val="954F7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https://iris.swissprevent.ch</a:t>
            </a:r>
            <a:r>
              <a:rPr lang="de-D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und 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(f): </a:t>
            </a:r>
            <a:r>
              <a:rPr lang="de-DE" sz="1800" u="sng" dirty="0">
                <a:solidFill>
                  <a:srgbClr val="954F7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5"/>
              </a:rPr>
              <a:t>https://iris.swissprevent.ch/fr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Die App funktioniert auf folgenden Browsern: Chrome, Firefox, Edge und Safari.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Bitte beachtet, dass es keine Smartphone Applikation ist.</a:t>
            </a:r>
          </a:p>
          <a:p>
            <a:endParaRPr lang="de-DE" sz="1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                                                            </a:t>
            </a:r>
            <a:r>
              <a:rPr lang="de-DE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www.swissprevent.ch</a:t>
            </a:r>
            <a:endParaRPr lang="de-DE" sz="1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25294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be8da5b1-aa6e-4acc-9231-0aca5a23372e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380</Words>
  <Application>Microsoft Office PowerPoint</Application>
  <PresentationFormat>Bildschirmpräsentation (4:3)</PresentationFormat>
  <Paragraphs>80</Paragraphs>
  <Slides>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Arial Rounded MT Bold</vt:lpstr>
      <vt:lpstr>Calibri</vt:lpstr>
      <vt:lpstr>Calibri Light</vt:lpstr>
      <vt:lpstr>Times New Roman</vt:lpstr>
      <vt:lpstr>Office</vt:lpstr>
      <vt:lpstr>PowerPoint-Präsentation</vt:lpstr>
      <vt:lpstr>                    </vt:lpstr>
      <vt:lpstr>swissprevent.ch</vt:lpstr>
      <vt:lpstr>PowerPoint-Präsentation</vt:lpstr>
      <vt:lpstr>swissprevent.ch  Neue Herausforderungen</vt:lpstr>
      <vt:lpstr>PowerPoint-Präsentation</vt:lpstr>
      <vt:lpstr>PowerPoint-Präsentation</vt:lpstr>
      <vt:lpstr>Paradigm Shift in der Präventionsberatung</vt:lpstr>
      <vt:lpstr>Interdisziplinäres Beratungs-Tool IRIS</vt:lpstr>
    </vt:vector>
  </TitlesOfParts>
  <Company>Inselspital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most effective approaches to reduce CV mortality</dc:title>
  <dc:creator>Saner, Hugo</dc:creator>
  <cp:lastModifiedBy>Marchand Hidalgo, Catherine</cp:lastModifiedBy>
  <cp:revision>60</cp:revision>
  <cp:lastPrinted>2022-10-09T11:19:27Z</cp:lastPrinted>
  <dcterms:created xsi:type="dcterms:W3CDTF">2017-06-09T09:06:54Z</dcterms:created>
  <dcterms:modified xsi:type="dcterms:W3CDTF">2023-07-05T11:53:51Z</dcterms:modified>
</cp:coreProperties>
</file>